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9" r:id="rId6"/>
    <p:sldId id="268" r:id="rId7"/>
    <p:sldId id="274" r:id="rId8"/>
    <p:sldId id="279" r:id="rId9"/>
    <p:sldId id="263" r:id="rId10"/>
    <p:sldId id="264" r:id="rId11"/>
    <p:sldId id="278" r:id="rId12"/>
    <p:sldId id="270" r:id="rId13"/>
    <p:sldId id="271" r:id="rId14"/>
    <p:sldId id="277" r:id="rId15"/>
    <p:sldId id="272" r:id="rId16"/>
    <p:sldId id="275" r:id="rId17"/>
    <p:sldId id="273" r:id="rId18"/>
    <p:sldId id="276" r:id="rId19"/>
    <p:sldId id="266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CB2"/>
    <a:srgbClr val="44609E"/>
    <a:srgbClr val="D9E4FB"/>
    <a:srgbClr val="3B7AB2"/>
    <a:srgbClr val="00BC55"/>
    <a:srgbClr val="74B7D2"/>
    <a:srgbClr val="52A5C7"/>
    <a:srgbClr val="3B94B7"/>
    <a:srgbClr val="F3B403"/>
    <a:srgbClr val="3B8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533" autoAdjust="0"/>
  </p:normalViewPr>
  <p:slideViewPr>
    <p:cSldViewPr snapToGrid="0">
      <p:cViewPr>
        <p:scale>
          <a:sx n="91" d="100"/>
          <a:sy n="91" d="100"/>
        </p:scale>
        <p:origin x="-7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1286" y="1889398"/>
            <a:ext cx="7004052" cy="819125"/>
          </a:xfrm>
          <a:prstGeom prst="rect">
            <a:avLst/>
          </a:prstGeom>
          <a:ln w="76200">
            <a:noFill/>
          </a:ln>
          <a:effectLst/>
        </p:spPr>
        <p:txBody>
          <a:bodyPr anchor="ctr"/>
          <a:lstStyle>
            <a:lvl1pPr algn="ctr">
              <a:defRPr sz="4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>
                <a:solidFill>
                  <a:srgbClr val="55729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557299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сюда текст поздравления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1301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3728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099304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099304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3728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18892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297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7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8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40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0" r:id="rId2"/>
    <p:sldLayoutId id="2147483721" r:id="rId3"/>
    <p:sldLayoutId id="2147483716" r:id="rId4"/>
    <p:sldLayoutId id="2147483715" r:id="rId5"/>
    <p:sldLayoutId id="2147483714" r:id="rId6"/>
    <p:sldLayoutId id="2147483712" r:id="rId7"/>
    <p:sldLayoutId id="2147483710" r:id="rId8"/>
    <p:sldLayoutId id="2147483709" r:id="rId9"/>
    <p:sldLayoutId id="2147483722" r:id="rId10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938826"/>
            <a:ext cx="7004052" cy="81912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ACCBF9">
                    <a:lumMod val="10000"/>
                  </a:srgbClr>
                </a:solidFill>
              </a:rPr>
              <a:t/>
            </a:r>
            <a:br>
              <a:rPr lang="ru-RU" sz="4400" b="1" dirty="0" smtClean="0">
                <a:solidFill>
                  <a:srgbClr val="ACCBF9">
                    <a:lumMod val="10000"/>
                  </a:srgbClr>
                </a:solidFill>
              </a:rPr>
            </a:br>
            <a:r>
              <a:rPr lang="ru-RU" sz="4400" b="1" dirty="0">
                <a:solidFill>
                  <a:srgbClr val="ACCBF9">
                    <a:lumMod val="10000"/>
                  </a:srgbClr>
                </a:solidFill>
              </a:rPr>
              <a:t/>
            </a:r>
            <a:br>
              <a:rPr lang="ru-RU" sz="4400" b="1" dirty="0">
                <a:solidFill>
                  <a:srgbClr val="ACCBF9">
                    <a:lumMod val="10000"/>
                  </a:srgbClr>
                </a:solidFill>
              </a:rPr>
            </a:br>
            <a:r>
              <a:rPr lang="ru-RU" sz="4400" b="1" dirty="0" smtClean="0">
                <a:solidFill>
                  <a:srgbClr val="ACCBF9">
                    <a:lumMod val="10000"/>
                  </a:srgbClr>
                </a:solidFill>
              </a:rPr>
              <a:t/>
            </a:r>
            <a:br>
              <a:rPr lang="ru-RU" sz="4400" b="1" dirty="0" smtClean="0">
                <a:solidFill>
                  <a:srgbClr val="ACCBF9">
                    <a:lumMod val="10000"/>
                  </a:srgbClr>
                </a:solidFill>
              </a:rPr>
            </a:br>
            <a:r>
              <a:rPr lang="ru-RU" sz="4400" b="1" dirty="0" smtClean="0">
                <a:solidFill>
                  <a:srgbClr val="ACCBF9">
                    <a:lumMod val="10000"/>
                  </a:srgbClr>
                </a:solidFill>
              </a:rPr>
              <a:t>«</a:t>
            </a:r>
            <a:r>
              <a:rPr lang="ru-RU" sz="4400" b="1" dirty="0">
                <a:solidFill>
                  <a:srgbClr val="ACCBF9">
                    <a:lumMod val="10000"/>
                  </a:srgbClr>
                </a:solidFill>
              </a:rPr>
              <a:t>Зимующие птицы»</a:t>
            </a:r>
            <a:endParaRPr lang="ru-RU" sz="5400" dirty="0">
              <a:solidFill>
                <a:srgbClr val="44609E"/>
              </a:solidFill>
              <a:latin typeface="+mn-lt"/>
              <a:ea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6924" y="4330262"/>
            <a:ext cx="3184635" cy="1702676"/>
          </a:xfrm>
        </p:spPr>
        <p:txBody>
          <a:bodyPr/>
          <a:lstStyle/>
          <a:p>
            <a:pPr lvl="0" algn="r" defTabSz="914400">
              <a:lnSpc>
                <a:spcPct val="100000"/>
              </a:lnSpc>
              <a:spcBef>
                <a:spcPts val="0"/>
              </a:spcBef>
              <a:buClr>
                <a:srgbClr val="297FD5"/>
              </a:buClr>
              <a:buSzPct val="85000"/>
            </a:pPr>
            <a:r>
              <a:rPr lang="ru-RU" sz="2200" dirty="0" smtClean="0">
                <a:solidFill>
                  <a:srgbClr val="ACCBF9">
                    <a:lumMod val="1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Воспитатель:</a:t>
            </a:r>
            <a:endParaRPr lang="ru-RU" sz="2200" dirty="0">
              <a:solidFill>
                <a:srgbClr val="ACCBF9">
                  <a:lumMod val="10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r" defTabSz="914400">
              <a:lnSpc>
                <a:spcPct val="100000"/>
              </a:lnSpc>
              <a:spcBef>
                <a:spcPts val="0"/>
              </a:spcBef>
              <a:buClr>
                <a:srgbClr val="297FD5"/>
              </a:buClr>
              <a:buSzPct val="85000"/>
            </a:pPr>
            <a:r>
              <a:rPr lang="ru-RU" sz="2200" dirty="0" err="1">
                <a:solidFill>
                  <a:srgbClr val="ACCBF9">
                    <a:lumMod val="1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Сидюк</a:t>
            </a:r>
            <a:r>
              <a:rPr lang="ru-RU" sz="2200" dirty="0">
                <a:solidFill>
                  <a:srgbClr val="ACCBF9">
                    <a:lumMod val="1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И.А.</a:t>
            </a:r>
            <a:r>
              <a:rPr lang="en-US" sz="2200" dirty="0">
                <a:solidFill>
                  <a:srgbClr val="ACCBF9">
                    <a:lumMod val="1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rgbClr val="ACCBF9">
                  <a:lumMod val="10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44609E"/>
              </a:solidFill>
            </a:endParaRPr>
          </a:p>
        </p:txBody>
      </p:sp>
      <p:pic>
        <p:nvPicPr>
          <p:cNvPr id="4" name="Рисунок 3" descr="https://sun9-7.userapi.com/c858028/v858028241/1099ab/5zxSmIdi2cM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3" y="3880946"/>
            <a:ext cx="3588399" cy="226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1434" y="199697"/>
            <a:ext cx="8534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бюджетное дошкольное образовательное учреждение</a:t>
            </a:r>
            <a:b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сад №26 муниципального образования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Тимашевский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</a:t>
            </a:r>
            <a:b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 Медведовская</a:t>
            </a:r>
            <a:b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Этих птиц называют «привязанными» к одному месту. Люди с древних времён пользуются этой их особенностью и используют их для передачи писем.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Calibri"/>
              </a:rPr>
              <a:t>голубь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1636776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Calibri"/>
              </a:rPr>
              <a:t>снегирь</a:t>
            </a:r>
            <a:endParaRPr lang="ru-RU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Calibri"/>
              </a:rPr>
              <a:t>попугай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Calibri"/>
              </a:rPr>
              <a:t>чиж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У этой птицы красные штанишки и красная шапочка на голове.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Calibri"/>
              </a:rPr>
              <a:t>дятел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1636776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голубь</a:t>
            </a:r>
            <a:endParaRPr lang="ru-RU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синица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сорока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Для этой птички крайне вреден чёрный хлеб. </a:t>
            </a: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Calibri"/>
              </a:rPr>
              <a:t>синица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снегирь</a:t>
            </a:r>
            <a:endParaRPr lang="ru-RU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дятел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/>
                <a:ea typeface="Times New Roman"/>
              </a:rPr>
              <a:t>сорока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1838227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530380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В России 12 ноября отмечают экологический праздник День…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синички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галки</a:t>
            </a:r>
            <a:endParaRPr lang="ru-RU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птичек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/>
                <a:ea typeface="Times New Roman"/>
              </a:rPr>
              <a:t>вороны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1838227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530380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Её часто называют трещоткой или воровкой. Ей очень нравятся блестящие вещицы.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Calibri"/>
              </a:rPr>
              <a:t>сорока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синица</a:t>
            </a:r>
            <a:endParaRPr lang="ru-RU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 попугай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голубка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530380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Чем не  рекомендуют подкармливать птичек зимой?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4636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/>
                <a:ea typeface="Times New Roman"/>
              </a:rPr>
              <a:t>солью</a:t>
            </a:r>
            <a:endParaRPr lang="ru-RU" dirty="0"/>
          </a:p>
        </p:txBody>
      </p:sp>
      <p:sp>
        <p:nvSpPr>
          <p:cNvPr id="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пшеницей</a:t>
            </a:r>
            <a:endParaRPr lang="ru-RU" dirty="0"/>
          </a:p>
        </p:txBody>
      </p:sp>
      <p:sp>
        <p:nvSpPr>
          <p:cNvPr id="9" name="Текст Прав"/>
          <p:cNvSpPr txBox="1">
            <a:spLocks/>
          </p:cNvSpPr>
          <p:nvPr/>
        </p:nvSpPr>
        <p:spPr>
          <a:xfrm>
            <a:off x="1670618" y="4455298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/>
                <a:ea typeface="Times New Roman"/>
              </a:rPr>
              <a:t>кукурузой</a:t>
            </a:r>
            <a:endParaRPr lang="ru-RU" dirty="0"/>
          </a:p>
        </p:txBody>
      </p:sp>
      <p:sp>
        <p:nvSpPr>
          <p:cNvPr id="10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/>
                <a:ea typeface="Times New Roman"/>
              </a:rPr>
              <a:t>пшеном</a:t>
            </a:r>
            <a:endParaRPr lang="ru-RU" dirty="0"/>
          </a:p>
        </p:txBody>
      </p:sp>
      <p:sp>
        <p:nvSpPr>
          <p:cNvPr id="11" name="Ромб 10"/>
          <p:cNvSpPr/>
          <p:nvPr/>
        </p:nvSpPr>
        <p:spPr>
          <a:xfrm>
            <a:off x="530380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530380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1838227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1838227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5540" y="1636776"/>
            <a:ext cx="5074920" cy="103327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ru-RU" sz="5400" dirty="0">
                <a:solidFill>
                  <a:srgbClr val="44609E"/>
                </a:solidFill>
                <a:cs typeface="Arial" panose="020B0604020202020204" pitchFamily="34" charset="0"/>
              </a:rPr>
              <a:t>Отлично!</a:t>
            </a:r>
          </a:p>
        </p:txBody>
      </p:sp>
      <p:sp>
        <p:nvSpPr>
          <p:cNvPr id="15" name="Ромб 14"/>
          <p:cNvSpPr/>
          <p:nvPr/>
        </p:nvSpPr>
        <p:spPr>
          <a:xfrm>
            <a:off x="4237230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14"/>
          <p:cNvSpPr/>
          <p:nvPr/>
        </p:nvSpPr>
        <p:spPr>
          <a:xfrm>
            <a:off x="3339764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14"/>
          <p:cNvSpPr/>
          <p:nvPr/>
        </p:nvSpPr>
        <p:spPr>
          <a:xfrm>
            <a:off x="5134696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14"/>
          <p:cNvSpPr/>
          <p:nvPr/>
        </p:nvSpPr>
        <p:spPr>
          <a:xfrm>
            <a:off x="6032162" y="3074351"/>
            <a:ext cx="620320" cy="620320"/>
          </a:xfrm>
          <a:prstGeom prst="diamond">
            <a:avLst/>
          </a:prstGeom>
          <a:solidFill>
            <a:srgbClr val="4C6CB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s1.fotokto.ru/photo/full/658/658536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6" y="3930869"/>
            <a:ext cx="3476608" cy="239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9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15" grpId="1" animBg="1"/>
      <p:bldP spid="15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34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остаются зимовать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8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34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домашние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7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34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улетают на юг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9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34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любят зиму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183711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5305398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5305398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Зимующие птицы это птицы, которые ……..?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8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7" grpId="0" animBg="1"/>
      <p:bldP spid="29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мешали переработке зерна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дразнили кошек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1636776" y="4502509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сидели на крыше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ловили насекомых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8" name="Ромб 17"/>
          <p:cNvSpPr/>
          <p:nvPr/>
        </p:nvSpPr>
        <p:spPr>
          <a:xfrm>
            <a:off x="5302689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 какой поступок птицу назвали воробьём? Прогоняя птиц, люди кричали: «Вора-бей! Вора-бей!»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снегирь</a:t>
            </a:r>
            <a:endParaRPr lang="ru-RU" dirty="0"/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7566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ласточка</a:t>
            </a:r>
            <a:endParaRPr lang="ru-RU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дятел</a:t>
            </a:r>
            <a:endParaRPr lang="ru-RU" dirty="0"/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ворона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5302689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r>
              <a:rPr lang="ru-RU" sz="3200" b="1" dirty="0">
                <a:latin typeface="Times New Roman"/>
                <a:ea typeface="Times New Roman"/>
              </a:rPr>
              <a:t>Птица, которая прилетает к нам с первым снегом?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синица </a:t>
            </a:r>
            <a:endParaRPr lang="ru-RU" dirty="0"/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ворона</a:t>
            </a:r>
            <a:endParaRPr lang="ru-RU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сорока</a:t>
            </a:r>
            <a:endParaRPr lang="ru-RU" dirty="0"/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галка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5302689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r>
              <a:rPr lang="ru-RU" sz="3200" b="1" dirty="0">
                <a:latin typeface="Times New Roman"/>
                <a:ea typeface="Times New Roman"/>
              </a:rPr>
              <a:t>Какие птицы </a:t>
            </a:r>
            <a:r>
              <a:rPr lang="ru-RU" sz="3200" b="1" dirty="0" smtClean="0">
                <a:latin typeface="Times New Roman"/>
                <a:ea typeface="Times New Roman"/>
              </a:rPr>
              <a:t>перебираются </a:t>
            </a:r>
            <a:r>
              <a:rPr lang="ru-RU" sz="3200" b="1" dirty="0">
                <a:latin typeface="Times New Roman"/>
                <a:ea typeface="Times New Roman"/>
              </a:rPr>
              <a:t>на </a:t>
            </a:r>
            <a:r>
              <a:rPr lang="ru-RU" sz="3200" b="1">
                <a:latin typeface="Times New Roman"/>
                <a:ea typeface="Times New Roman"/>
              </a:rPr>
              <a:t>зиму </a:t>
            </a:r>
            <a:r>
              <a:rPr lang="ru-RU" sz="3200" b="1" smtClean="0">
                <a:latin typeface="Times New Roman"/>
                <a:ea typeface="Times New Roman"/>
              </a:rPr>
              <a:t>ближе к </a:t>
            </a:r>
            <a:r>
              <a:rPr lang="ru-RU" sz="3200" b="1" dirty="0">
                <a:latin typeface="Times New Roman"/>
                <a:ea typeface="Times New Roman"/>
              </a:rPr>
              <a:t>жилью человека?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5102352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дятел</a:t>
            </a:r>
            <a:endParaRPr lang="ru-RU" dirty="0"/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1636776" y="443835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голубь</a:t>
            </a:r>
            <a:endParaRPr lang="ru-RU" dirty="0"/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снегирь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ворон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5302689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837113" y="453725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r>
              <a:rPr lang="ru-RU" sz="3200" b="1" dirty="0">
                <a:latin typeface="Times New Roman"/>
                <a:ea typeface="Times New Roman"/>
              </a:rPr>
              <a:t>Какую птицу называют лесным </a:t>
            </a:r>
            <a:r>
              <a:rPr lang="ru-RU" sz="3200" b="1" dirty="0" smtClean="0">
                <a:latin typeface="Times New Roman"/>
                <a:ea typeface="Times New Roman"/>
              </a:rPr>
              <a:t>доктором?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голубь</a:t>
            </a:r>
            <a:endParaRPr lang="ru-RU" dirty="0"/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синица</a:t>
            </a:r>
            <a:endParaRPr lang="ru-RU" dirty="0"/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34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воробей 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34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сорока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183711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Народные названия какой птицы — </a:t>
            </a:r>
            <a:r>
              <a:rPr lang="ru-RU" sz="2800" b="1" dirty="0" err="1" smtClean="0">
                <a:latin typeface="Times New Roman"/>
                <a:ea typeface="Times New Roman"/>
                <a:cs typeface="Times New Roman"/>
              </a:rPr>
              <a:t>сизак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В разговорной речи «гуля», «гулька»?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44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 синица</a:t>
            </a:r>
            <a:endParaRPr lang="ru-RU" dirty="0"/>
          </a:p>
        </p:txBody>
      </p:sp>
      <p:sp>
        <p:nvSpPr>
          <p:cNvPr id="12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дятел</a:t>
            </a:r>
            <a:endParaRPr lang="ru-RU" dirty="0"/>
          </a:p>
        </p:txBody>
      </p:sp>
      <p:sp>
        <p:nvSpPr>
          <p:cNvPr id="13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голубь</a:t>
            </a:r>
            <a:endParaRPr lang="ru-RU" dirty="0"/>
          </a:p>
        </p:txBody>
      </p:sp>
      <p:sp>
        <p:nvSpPr>
          <p:cNvPr id="14" name="Текст Прав"/>
          <p:cNvSpPr txBox="1">
            <a:spLocks/>
          </p:cNvSpPr>
          <p:nvPr/>
        </p:nvSpPr>
        <p:spPr>
          <a:xfrm>
            <a:off x="1636776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сорока</a:t>
            </a:r>
            <a:endParaRPr lang="ru-RU" dirty="0"/>
          </a:p>
        </p:txBody>
      </p:sp>
      <p:sp>
        <p:nvSpPr>
          <p:cNvPr id="15" name="Ромб 14"/>
          <p:cNvSpPr/>
          <p:nvPr/>
        </p:nvSpPr>
        <p:spPr>
          <a:xfrm>
            <a:off x="1837113" y="5430345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1837113" y="4531046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r>
              <a:rPr lang="ru-RU" sz="3200" b="1" dirty="0">
                <a:latin typeface="Times New Roman"/>
                <a:ea typeface="Times New Roman"/>
              </a:rPr>
              <a:t>Эта небольшая птичка – настоящая красавица. Её ярко-жёлтое брюшко не спутаешь ни с какой другой птицей.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9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Прав">
            <a:hlinkClick r:id="" action="ppaction://hlinkshowjump?jump=nextslide">
              <a:snd r:embed="rId3" name="chimes.wav"/>
            </a:hlinkClick>
          </p:cNvPr>
          <p:cNvSpPr txBox="1">
            <a:spLocks/>
          </p:cNvSpPr>
          <p:nvPr/>
        </p:nvSpPr>
        <p:spPr>
          <a:xfrm>
            <a:off x="1636776" y="44348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ворон </a:t>
            </a:r>
            <a:endParaRPr lang="ru-RU" dirty="0"/>
          </a:p>
        </p:txBody>
      </p:sp>
      <p:sp>
        <p:nvSpPr>
          <p:cNvPr id="15" name="Текст Прав"/>
          <p:cNvSpPr txBox="1">
            <a:spLocks/>
          </p:cNvSpPr>
          <p:nvPr/>
        </p:nvSpPr>
        <p:spPr>
          <a:xfrm>
            <a:off x="5102352" y="4433642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синица</a:t>
            </a:r>
            <a:endParaRPr lang="ru-RU" dirty="0"/>
          </a:p>
        </p:txBody>
      </p:sp>
      <p:sp>
        <p:nvSpPr>
          <p:cNvPr id="16" name="Текст Прав"/>
          <p:cNvSpPr txBox="1">
            <a:spLocks/>
          </p:cNvSpPr>
          <p:nvPr/>
        </p:nvSpPr>
        <p:spPr>
          <a:xfrm>
            <a:off x="5102352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воробей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7" name="Текст Прав"/>
          <p:cNvSpPr txBox="1">
            <a:spLocks/>
          </p:cNvSpPr>
          <p:nvPr/>
        </p:nvSpPr>
        <p:spPr>
          <a:xfrm>
            <a:off x="1636776" y="533144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/>
                <a:ea typeface="Times New Roman"/>
              </a:rPr>
              <a:t>ласточка</a:t>
            </a:r>
            <a:endParaRPr lang="ru-RU" dirty="0"/>
          </a:p>
        </p:txBody>
      </p:sp>
      <p:sp>
        <p:nvSpPr>
          <p:cNvPr id="18" name="Ромб 17"/>
          <p:cNvSpPr/>
          <p:nvPr/>
        </p:nvSpPr>
        <p:spPr>
          <a:xfrm>
            <a:off x="1837113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5302689" y="4532540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5302689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1837113" y="5428851"/>
            <a:ext cx="355130" cy="355130"/>
          </a:xfrm>
          <a:prstGeom prst="diamond">
            <a:avLst/>
          </a:prstGeom>
          <a:gradFill flip="none" rotWithShape="1">
            <a:gsLst>
              <a:gs pos="0">
                <a:srgbClr val="74B7D2">
                  <a:shade val="30000"/>
                  <a:satMod val="115000"/>
                </a:srgbClr>
              </a:gs>
              <a:gs pos="50000">
                <a:srgbClr val="74B7D2">
                  <a:shade val="67500"/>
                  <a:satMod val="115000"/>
                </a:srgbClr>
              </a:gs>
              <a:gs pos="100000">
                <a:srgbClr val="74B7D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5"/>
          <p:cNvSpPr>
            <a:spLocks noGrp="1"/>
          </p:cNvSpPr>
          <p:nvPr>
            <p:ph type="ctrTitle"/>
          </p:nvPr>
        </p:nvSpPr>
        <p:spPr>
          <a:xfrm>
            <a:off x="1450974" y="641462"/>
            <a:ext cx="7004052" cy="3248025"/>
          </a:xfrm>
        </p:spPr>
        <p:txBody>
          <a:bodyPr/>
          <a:lstStyle/>
          <a:p>
            <a:pPr indent="-18034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 Какая птица наших мест  летом ловит рыбу и змей?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33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f9639149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28575">
          <a:noFill/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1500" dirty="0" err="1" smtClean="0">
            <a:solidFill>
              <a:schemeClr val="accent1">
                <a:lumMod val="75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SC_RU_EDU_test_universal_" id="{0F326A36-4E8E-4D34-8D57-DB4CE51CB6ED}" vid="{895AB5E8-B27E-4E38-B4EF-6EBFE2E515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3F1AF-44D4-4D29-8344-45133B6B041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2547570a-e5f4-4946-a4c3-82580e42479e"/>
    <ds:schemaRef ds:uri="6ee78bd2-4339-4042-adc0-bcc64641998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E9F424-E98D-4A88-8E39-9A1A3DE2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42FA2-3814-4568-BEB8-FEAFD026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tf96391491</Template>
  <TotalTime>0</TotalTime>
  <Words>250</Words>
  <Application>Microsoft Office PowerPoint</Application>
  <PresentationFormat>Лист A4 (210x297 мм)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tf96391491</vt:lpstr>
      <vt:lpstr>   «Зимующие птицы»</vt:lpstr>
      <vt:lpstr>Зимующие птицы это птицы, которые ……..? </vt:lpstr>
      <vt:lpstr>За какой поступок птицу назвали воробьём? Прогоняя птиц, люди кричали: «Вора-бей! Вора-бей!»  </vt:lpstr>
      <vt:lpstr>Птица, которая прилетает к нам с первым снегом?</vt:lpstr>
      <vt:lpstr>Какие птицы перебираются на зиму ближе к жилью человека? </vt:lpstr>
      <vt:lpstr>Какую птицу называют лесным доктором?</vt:lpstr>
      <vt:lpstr> Народные названия какой птицы — сизак. В разговорной речи «гуля», «гулька»? </vt:lpstr>
      <vt:lpstr>Эта небольшая птичка – настоящая красавица. Её ярко-жёлтое брюшко не спутаешь ни с какой другой птицей. </vt:lpstr>
      <vt:lpstr> Какая птица наших мест  летом ловит рыбу и змей? </vt:lpstr>
      <vt:lpstr>Этих птиц называют «привязанными» к одному месту. Люди с древних времён пользуются этой их особенностью и используют их для передачи писем.  </vt:lpstr>
      <vt:lpstr>У этой птицы красные штанишки и красная шапочка на голове.  </vt:lpstr>
      <vt:lpstr>Для этой птички крайне вреден чёрный хлеб. </vt:lpstr>
      <vt:lpstr>В России 12 ноября отмечают экологический праздник День… </vt:lpstr>
      <vt:lpstr>Её часто называют трещоткой или воровкой. Ей очень нравятся блестящие вещицы. </vt:lpstr>
      <vt:lpstr>Чем не  рекомендуют подкармливать птичек зимой?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2020-03-24T21:04:10Z</dcterms:created>
  <dcterms:modified xsi:type="dcterms:W3CDTF">2020-12-21T09:15:10Z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